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76" r:id="rId2"/>
  </p:sldMasterIdLst>
  <p:notesMasterIdLst>
    <p:notesMasterId r:id="rId12"/>
  </p:notesMasterIdLst>
  <p:handoutMasterIdLst>
    <p:handoutMasterId r:id="rId13"/>
  </p:handoutMasterIdLst>
  <p:sldIdLst>
    <p:sldId id="326" r:id="rId3"/>
    <p:sldId id="332" r:id="rId4"/>
    <p:sldId id="340" r:id="rId5"/>
    <p:sldId id="334" r:id="rId6"/>
    <p:sldId id="341" r:id="rId7"/>
    <p:sldId id="343" r:id="rId8"/>
    <p:sldId id="333" r:id="rId9"/>
    <p:sldId id="336" r:id="rId10"/>
    <p:sldId id="342" r:id="rId11"/>
  </p:sldIdLst>
  <p:sldSz cx="9144000" cy="5715000" type="screen16x10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66"/>
    <a:srgbClr val="E7A219"/>
    <a:srgbClr val="ED1B30"/>
    <a:srgbClr val="66CCFF"/>
    <a:srgbClr val="81CAFF"/>
    <a:srgbClr val="A0CBFE"/>
    <a:srgbClr val="C7A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752" autoAdjust="0"/>
  </p:normalViewPr>
  <p:slideViewPr>
    <p:cSldViewPr snapToGrid="0">
      <p:cViewPr varScale="1">
        <p:scale>
          <a:sx n="135" d="100"/>
          <a:sy n="135" d="100"/>
        </p:scale>
        <p:origin x="-84" y="-576"/>
      </p:cViewPr>
      <p:guideLst>
        <p:guide orient="horz" pos="180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166" y="-96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BAF627-D5A3-47F4-B2D8-8E679C1CF4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744538"/>
            <a:ext cx="59563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6A5400-4417-47DB-9919-02C5EFB652E5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679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Implicit relationships</a:t>
            </a:r>
            <a:r>
              <a:rPr lang="en-US" baseline="0" dirty="0" smtClean="0"/>
              <a:t> are built and maintained as you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C167E1-C60E-45A7-B40D-9629AC64C3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3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6A0007-1D06-FC43-9CD5-458CAC271F11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675" y="175330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GB" sz="2800" b="1" dirty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Class Topic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52575" y="3619500"/>
            <a:ext cx="6019800" cy="635000"/>
          </a:xfrm>
          <a:prstGeom prst="rect">
            <a:avLst/>
          </a:prstGeom>
        </p:spPr>
        <p:txBody>
          <a:bodyPr/>
          <a:lstStyle>
            <a:lvl1pPr marL="342900" indent="-34290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i="1" baseline="0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802" y="4762501"/>
            <a:ext cx="5400675" cy="1195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GB" sz="3200" kern="1200" dirty="0">
                <a:solidFill>
                  <a:srgbClr val="003366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Company Name /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14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176588" y="2121960"/>
            <a:ext cx="27733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3366"/>
                </a:solidFill>
                <a:latin typeface="Century Gothic" pitchFamily="34" charset="0"/>
              </a:rPr>
              <a:t>Questions?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52463" y="5080434"/>
            <a:ext cx="3257064" cy="528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04308" y="5057251"/>
            <a:ext cx="3074447" cy="4719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000" kern="1200" dirty="0">
                <a:solidFill>
                  <a:srgbClr val="003366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Company Name /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72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60" y="213361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60" y="1257301"/>
            <a:ext cx="8266176" cy="3924300"/>
          </a:xfrm>
          <a:prstGeom prst="rect">
            <a:avLst/>
          </a:prstGeom>
        </p:spPr>
        <p:txBody>
          <a:bodyPr lIns="35652" tIns="17826" rIns="35652" bIns="178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566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90" y="213361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067" y="1141871"/>
            <a:ext cx="3992562" cy="3975236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1025" y="1141871"/>
            <a:ext cx="3994150" cy="3975236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95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60" y="2116578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3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914840" y="5397500"/>
            <a:ext cx="1138090" cy="216958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/>
            </a:lvl1pPr>
          </a:lstStyle>
          <a:p>
            <a:pPr>
              <a:defRPr/>
            </a:pPr>
            <a:fld id="{AE558A41-3F7A-6346-AC4E-9B003B285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37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70751" y="462987"/>
            <a:ext cx="3798888" cy="712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57658" y="1333501"/>
            <a:ext cx="7980700" cy="3601861"/>
          </a:xfrm>
          <a:prstGeom prst="rect">
            <a:avLst/>
          </a:prstGeom>
        </p:spPr>
        <p:txBody>
          <a:bodyPr/>
          <a:lstStyle>
            <a:lvl1pPr>
              <a:defRPr lang="en-US" sz="1600" b="1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2pPr>
            <a:lvl3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3pPr>
            <a:lvl4pPr marL="16002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4pPr>
            <a:lvl5pPr marL="1600200" indent="-228600">
              <a:defRPr/>
            </a:lvl5pPr>
            <a:lvl6pPr marL="25146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52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-28832"/>
            <a:ext cx="9144000" cy="574383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70751" y="462987"/>
            <a:ext cx="3798888" cy="712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57658" y="1333501"/>
            <a:ext cx="7980700" cy="3601861"/>
          </a:xfrm>
          <a:prstGeom prst="rect">
            <a:avLst/>
          </a:prstGeom>
        </p:spPr>
        <p:txBody>
          <a:bodyPr/>
          <a:lstStyle>
            <a:lvl1pPr>
              <a:defRPr lang="en-US" sz="1600" b="1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2pPr>
            <a:lvl3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3pPr>
            <a:lvl4pPr marL="16002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4pPr>
            <a:lvl5pPr marL="1600200" indent="-228600">
              <a:defRPr/>
            </a:lvl5pPr>
            <a:lvl6pPr marL="25146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8825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48217" y="462793"/>
            <a:ext cx="6797612" cy="4417011"/>
          </a:xfrm>
          <a:prstGeom prst="rect">
            <a:avLst/>
          </a:prstGeom>
        </p:spPr>
        <p:txBody>
          <a:bodyPr/>
          <a:lstStyle>
            <a:lvl1pPr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400" y="4879862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1600" b="0" baseline="0">
                <a:solidFill>
                  <a:srgbClr val="003366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add caption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92" y="209048"/>
            <a:ext cx="2183367" cy="10764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 flipV="1">
            <a:off x="0" y="5651500"/>
            <a:ext cx="9144000" cy="1411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7" r:id="rId2"/>
    <p:sldLayoutId id="2147483698" r:id="rId3"/>
    <p:sldLayoutId id="2147483699" r:id="rId4"/>
    <p:sldLayoutId id="2147483700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 userDrawn="1"/>
        </p:nvSpPr>
        <p:spPr bwMode="auto">
          <a:xfrm flipV="1">
            <a:off x="0" y="5651500"/>
            <a:ext cx="9144000" cy="1411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1" name="Picture 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2102" y="222162"/>
            <a:ext cx="1220407" cy="60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696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0751" y="462987"/>
            <a:ext cx="4690362" cy="712611"/>
          </a:xfrm>
        </p:spPr>
        <p:txBody>
          <a:bodyPr/>
          <a:lstStyle/>
          <a:p>
            <a:r>
              <a:rPr lang="en-GB" dirty="0" smtClean="0"/>
              <a:t>Dynamo Visual Programming for BIM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99" t="12861" r="18423" b="18865"/>
          <a:stretch/>
        </p:blipFill>
        <p:spPr>
          <a:xfrm>
            <a:off x="622852" y="1572267"/>
            <a:ext cx="6042212" cy="3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464" name="Picture 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3" name="Picture 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2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1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0" name="Picture 4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9" name="Picture 4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8371" name="Rectangle 3"/>
          <p:cNvSpPr>
            <a:spLocks noChangeArrowheads="1"/>
          </p:cNvSpPr>
          <p:nvPr/>
        </p:nvSpPr>
        <p:spPr bwMode="auto">
          <a:xfrm>
            <a:off x="0" y="-16212"/>
            <a:ext cx="108075" cy="300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3483" tIns="26742" rIns="53483" bIns="26742" numCol="1" anchor="ctr" anchorCtr="0" compatLnSpc="1">
            <a:prstTxWarp prst="textNoShape">
              <a:avLst/>
            </a:prstTxWarp>
            <a:spAutoFit/>
          </a:bodyPr>
          <a:lstStyle/>
          <a:p>
            <a:pPr defTabSz="760423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00457" name="Picture 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0" name="Picture 3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1" name="Picture 3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2" name="Picture 3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4" name="Picture 3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itle 1"/>
          <p:cNvSpPr txBox="1">
            <a:spLocks/>
          </p:cNvSpPr>
          <p:nvPr/>
        </p:nvSpPr>
        <p:spPr bwMode="auto">
          <a:xfrm>
            <a:off x="301231" y="287074"/>
            <a:ext cx="8229600" cy="952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534833">
              <a:defRPr/>
            </a:pPr>
            <a:r>
              <a:rPr lang="en-US" sz="2300" b="1" kern="0" dirty="0">
                <a:solidFill>
                  <a:srgbClr val="000000"/>
                </a:solidFill>
                <a:sym typeface="Arial" pitchFamily="34" charset="0"/>
              </a:rPr>
              <a:t>Make Relationships, Not Stuff</a:t>
            </a:r>
            <a:r>
              <a:rPr lang="en-US" sz="2300" b="1" kern="0" dirty="0">
                <a:solidFill>
                  <a:srgbClr val="000000"/>
                </a:solidFill>
                <a:latin typeface="Arial"/>
                <a:sym typeface="Arial" pitchFamily="34" charset="0"/>
              </a:rPr>
              <a:t/>
            </a:r>
            <a:br>
              <a:rPr lang="en-US" sz="2300" b="1" kern="0" dirty="0">
                <a:solidFill>
                  <a:srgbClr val="000000"/>
                </a:solidFill>
                <a:latin typeface="Arial"/>
                <a:sym typeface="Arial" pitchFamily="34" charset="0"/>
              </a:rPr>
            </a:br>
            <a:endParaRPr lang="en-US" sz="2300" b="1" kern="0" dirty="0">
              <a:solidFill>
                <a:srgbClr val="000000"/>
              </a:solidFill>
              <a:latin typeface="Arial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78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0" y="462987"/>
            <a:ext cx="4840553" cy="712611"/>
          </a:xfrm>
        </p:spPr>
        <p:txBody>
          <a:bodyPr/>
          <a:lstStyle/>
          <a:p>
            <a:r>
              <a:rPr lang="en-GB" dirty="0"/>
              <a:t>Dynamo Visual Programming for BIM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 descr="C:\Users\kronz\Documents\2013-05-10_23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18725" r="46512" b="50915"/>
          <a:stretch/>
        </p:blipFill>
        <p:spPr bwMode="auto">
          <a:xfrm>
            <a:off x="545382" y="1515930"/>
            <a:ext cx="364101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kronz\Documents\2013-05-10_231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205" b="-1736"/>
          <a:stretch/>
        </p:blipFill>
        <p:spPr bwMode="auto">
          <a:xfrm>
            <a:off x="4364574" y="1497330"/>
            <a:ext cx="3389898" cy="3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1" y="462987"/>
            <a:ext cx="5005296" cy="712611"/>
          </a:xfrm>
        </p:spPr>
        <p:txBody>
          <a:bodyPr/>
          <a:lstStyle/>
          <a:p>
            <a:r>
              <a:rPr lang="en-US" dirty="0" smtClean="0"/>
              <a:t>Scripting v. Visual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0967" r="39167" b="32066"/>
          <a:stretch/>
        </p:blipFill>
        <p:spPr bwMode="auto">
          <a:xfrm>
            <a:off x="913983" y="1183001"/>
            <a:ext cx="3003629" cy="3365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513985" y="4550172"/>
            <a:ext cx="3410874" cy="625078"/>
          </a:xfrm>
          <a:prstGeom prst="rect">
            <a:avLst/>
          </a:prstGeom>
        </p:spPr>
        <p:txBody>
          <a:bodyPr lIns="35652" tIns="17826" rIns="35652" bIns="17826"/>
          <a:lstStyle>
            <a:lvl1pPr marL="422275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5400">
                <a:solidFill>
                  <a:srgbClr val="FFFFFF"/>
                </a:solidFill>
                <a:latin typeface="+mn-lt"/>
                <a:ea typeface="ＭＳ Ｐゴシック" charset="-128"/>
                <a:cs typeface="ＭＳ Ｐゴシック" charset="-128"/>
                <a:sym typeface="Arial" charset="0"/>
              </a:defRPr>
            </a:lvl1pPr>
            <a:lvl2pPr marL="844550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2pPr>
            <a:lvl3pPr marL="1352550" indent="-37941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3pPr>
            <a:lvl4pPr marL="2116138" indent="-339725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4pPr>
            <a:lvl5pPr marL="2794000" indent="-306388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5pPr>
            <a:lvl6pPr marL="3476459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415709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83773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5518375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4"/>
                </a:solidFill>
              </a:rPr>
              <a:t>http://nmillerarch.blogspot.com</a:t>
            </a:r>
          </a:p>
        </p:txBody>
      </p:sp>
      <p:pic>
        <p:nvPicPr>
          <p:cNvPr id="2054" name="Picture 6" descr="http://2.bp.blogspot.com/_cPhUnOPYCFE/SnYkhOeZPBI/AAAAAAAAAPU/_ZBm26PGP24/s1600/GH_NMiller_3DSupershape_090802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8"/>
          <a:stretch/>
        </p:blipFill>
        <p:spPr bwMode="auto">
          <a:xfrm>
            <a:off x="914579" y="1078056"/>
            <a:ext cx="3010281" cy="148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[2012-10-31_15065.png]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4"/>
          <a:stretch/>
        </p:blipFill>
        <p:spPr bwMode="auto">
          <a:xfrm>
            <a:off x="4743428" y="1078056"/>
            <a:ext cx="3583953" cy="2726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[Superformula3.png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45" y="3019959"/>
            <a:ext cx="3583952" cy="151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747344" y="4536804"/>
            <a:ext cx="3801857" cy="312539"/>
          </a:xfrm>
          <a:prstGeom prst="rect">
            <a:avLst/>
          </a:prstGeom>
        </p:spPr>
        <p:txBody>
          <a:bodyPr lIns="35652" tIns="17826" rIns="35652" bIns="17826"/>
          <a:lstStyle>
            <a:lvl1pPr marL="422275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5400">
                <a:solidFill>
                  <a:srgbClr val="FFFFFF"/>
                </a:solidFill>
                <a:latin typeface="+mn-lt"/>
                <a:ea typeface="ＭＳ Ｐゴシック" charset="-128"/>
                <a:cs typeface="ＭＳ Ｐゴシック" charset="-128"/>
                <a:sym typeface="Arial" charset="0"/>
              </a:defRPr>
            </a:lvl1pPr>
            <a:lvl2pPr marL="844550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2pPr>
            <a:lvl3pPr marL="1352550" indent="-37941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3pPr>
            <a:lvl4pPr marL="2116138" indent="-339725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4pPr>
            <a:lvl5pPr marL="2794000" indent="-306388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5pPr>
            <a:lvl6pPr marL="3476459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415709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83773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5518375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4"/>
                </a:solidFill>
              </a:rPr>
              <a:t>http://revitator.blogspot.com</a:t>
            </a:r>
          </a:p>
        </p:txBody>
      </p:sp>
    </p:spTree>
    <p:extLst>
      <p:ext uri="{BB962C8B-B14F-4D97-AF65-F5344CB8AC3E}">
        <p14:creationId xmlns:p14="http://schemas.microsoft.com/office/powerpoint/2010/main" val="24289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0" y="462987"/>
            <a:ext cx="4840553" cy="712611"/>
          </a:xfrm>
        </p:spPr>
        <p:txBody>
          <a:bodyPr/>
          <a:lstStyle/>
          <a:p>
            <a:r>
              <a:rPr lang="en-GB" dirty="0"/>
              <a:t>Dynamo Visual Programming for BIM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Design With BIM - a more flexible way to design</a:t>
            </a:r>
          </a:p>
          <a:p>
            <a:r>
              <a:rPr lang="en-US" dirty="0"/>
              <a:t>Customize Revit – Build advanced designs without code</a:t>
            </a:r>
          </a:p>
          <a:p>
            <a:r>
              <a:rPr lang="en-US" dirty="0"/>
              <a:t>Control Model Information – Design your own relationships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6164" b="-1"/>
          <a:stretch/>
        </p:blipFill>
        <p:spPr bwMode="auto">
          <a:xfrm>
            <a:off x="1904729" y="2552433"/>
            <a:ext cx="4897202" cy="267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6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Dynamo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59" y="1102659"/>
            <a:ext cx="5930900" cy="398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tt Jezyk\Documents\breifings\press\2013-05-19_1617_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3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Programming and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tt Jezyk\Documents\breifings\tt\b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2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tt Jezyk\Documents\breifings\tt\b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209"/>
            <a:ext cx="9144000" cy="2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54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Got Dynamo?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Dynamobim.org</a:t>
            </a:r>
            <a:endParaRPr lang="en-US" dirty="0"/>
          </a:p>
          <a:p>
            <a:r>
              <a:rPr lang="en-US" dirty="0" smtClean="0"/>
              <a:t>Links to everything</a:t>
            </a:r>
          </a:p>
          <a:p>
            <a:r>
              <a:rPr lang="en-US" dirty="0" smtClean="0"/>
              <a:t>Get </a:t>
            </a:r>
            <a:r>
              <a:rPr lang="en-US" dirty="0"/>
              <a:t>an official </a:t>
            </a:r>
            <a:r>
              <a:rPr lang="en-US" dirty="0" smtClean="0"/>
              <a:t>build</a:t>
            </a:r>
            <a:endParaRPr lang="en-US" dirty="0"/>
          </a:p>
          <a:p>
            <a:r>
              <a:rPr lang="en-US" dirty="0" smtClean="0"/>
              <a:t>Learn Dynamo</a:t>
            </a:r>
          </a:p>
          <a:p>
            <a:r>
              <a:rPr lang="en-US" dirty="0" smtClean="0"/>
              <a:t>Discussion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github.com/ikeough/Dynamo</a:t>
            </a:r>
          </a:p>
          <a:p>
            <a:r>
              <a:rPr lang="en-US" dirty="0"/>
              <a:t>See development as it takes place.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github.com/</a:t>
            </a:r>
            <a:r>
              <a:rPr lang="en-US" dirty="0" err="1" smtClean="0"/>
              <a:t>ikeough</a:t>
            </a:r>
            <a:r>
              <a:rPr lang="en-US" dirty="0" smtClean="0"/>
              <a:t>/Dynamo/issues </a:t>
            </a:r>
            <a:endParaRPr lang="en-US" dirty="0"/>
          </a:p>
          <a:p>
            <a:r>
              <a:rPr lang="en-US" dirty="0"/>
              <a:t>Submit bugs, comments, and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1_Face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Face Page">
  <a:themeElements>
    <a:clrScheme name="1_Face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Face P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5407</TotalTime>
  <Words>105</Words>
  <Application>Microsoft Office PowerPoint</Application>
  <PresentationFormat>On-screen Show (16:10)</PresentationFormat>
  <Paragraphs>28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Title</vt:lpstr>
      <vt:lpstr>3_Face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Programming and Scripting</vt:lpstr>
      <vt:lpstr>PowerPoint Presentation</vt:lpstr>
    </vt:vector>
  </TitlesOfParts>
  <Company>RTC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RTC</dc:creator>
  <cp:lastModifiedBy>kronz</cp:lastModifiedBy>
  <cp:revision>164</cp:revision>
  <dcterms:created xsi:type="dcterms:W3CDTF">2007-08-03T05:24:43Z</dcterms:created>
  <dcterms:modified xsi:type="dcterms:W3CDTF">2013-08-08T11:06:31Z</dcterms:modified>
</cp:coreProperties>
</file>